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4BB29-1A41-4732-8D5E-163E5490304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444FCD8D-0B6D-45A8-800E-A5B6145BEE9D}">
      <dgm:prSet phldrT="[文字]"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altLang="zh-TW" sz="2400" b="1" dirty="0" smtClean="0">
              <a:solidFill>
                <a:schemeClr val="tx1"/>
              </a:solidFill>
            </a:rPr>
            <a:t>First Year at NSYSU</a:t>
          </a:r>
          <a:r>
            <a:rPr lang="en-US" altLang="zh-TW" sz="2400" dirty="0" smtClean="0">
              <a:solidFill>
                <a:schemeClr val="tx1"/>
              </a:solidFill>
            </a:rPr>
            <a:t/>
          </a:r>
          <a:br>
            <a:rPr lang="en-US" altLang="zh-TW" sz="2400" dirty="0" smtClean="0">
              <a:solidFill>
                <a:schemeClr val="tx1"/>
              </a:solidFill>
            </a:rPr>
          </a:br>
          <a:r>
            <a:rPr lang="en-US" altLang="zh-TW" sz="1800" dirty="0" smtClean="0">
              <a:solidFill>
                <a:schemeClr val="tx1"/>
              </a:solidFill>
            </a:rPr>
            <a:t>2 Mandatory Courses</a:t>
          </a:r>
        </a:p>
        <a:p>
          <a:r>
            <a:rPr lang="en-US" altLang="zh-TW" sz="1800" dirty="0" smtClean="0">
              <a:solidFill>
                <a:schemeClr val="tx1"/>
              </a:solidFill>
            </a:rPr>
            <a:t>3 Fundamental Courses</a:t>
          </a:r>
        </a:p>
        <a:p>
          <a:r>
            <a:rPr lang="en-US" altLang="zh-TW" sz="1800" dirty="0" smtClean="0">
              <a:solidFill>
                <a:schemeClr val="tx1"/>
              </a:solidFill>
            </a:rPr>
            <a:t>5 Core Courses</a:t>
          </a:r>
        </a:p>
        <a:p>
          <a:r>
            <a:rPr lang="en-US" altLang="zh-TW" sz="1800" dirty="0" smtClean="0">
              <a:solidFill>
                <a:schemeClr val="tx1"/>
              </a:solidFill>
            </a:rPr>
            <a:t>1 Elective course</a:t>
          </a:r>
        </a:p>
        <a:p>
          <a:r>
            <a:rPr lang="en-US" altLang="zh-TW" sz="1800" dirty="0" smtClean="0">
              <a:solidFill>
                <a:schemeClr val="tx1"/>
              </a:solidFill>
            </a:rPr>
            <a:t>1Thesis Course</a:t>
          </a:r>
          <a:endParaRPr lang="zh-TW" altLang="en-US" sz="1800" dirty="0">
            <a:solidFill>
              <a:schemeClr val="tx1"/>
            </a:solidFill>
          </a:endParaRPr>
        </a:p>
      </dgm:t>
    </dgm:pt>
    <dgm:pt modelId="{97E3E7D2-4141-4D6F-94A1-122C7D89A6FE}" type="parTrans" cxnId="{3BB09DAF-91E0-4959-8708-8CED20BD330B}">
      <dgm:prSet/>
      <dgm:spPr/>
      <dgm:t>
        <a:bodyPr/>
        <a:lstStyle/>
        <a:p>
          <a:endParaRPr lang="zh-TW" altLang="en-US"/>
        </a:p>
      </dgm:t>
    </dgm:pt>
    <dgm:pt modelId="{81998C39-836C-4558-BCCB-451DAFFDDA75}" type="sibTrans" cxnId="{3BB09DAF-91E0-4959-8708-8CED20BD330B}">
      <dgm:prSet/>
      <dgm:spPr>
        <a:solidFill>
          <a:srgbClr val="FFC000"/>
        </a:solidFill>
      </dgm:spPr>
      <dgm:t>
        <a:bodyPr/>
        <a:lstStyle/>
        <a:p>
          <a:endParaRPr lang="zh-TW" altLang="en-US"/>
        </a:p>
      </dgm:t>
    </dgm:pt>
    <dgm:pt modelId="{805AD570-1A2F-462E-9725-1E0713F10DC1}">
      <dgm:prSet phldrT="[文字]"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altLang="zh-TW" sz="2400" b="1" dirty="0" smtClean="0">
              <a:solidFill>
                <a:schemeClr val="tx1"/>
              </a:solidFill>
            </a:rPr>
            <a:t>Second Year at KBS</a:t>
          </a:r>
          <a:endParaRPr lang="en-US" altLang="zh-TW" sz="2000" b="1" dirty="0" smtClean="0">
            <a:solidFill>
              <a:schemeClr val="tx1"/>
            </a:solidFill>
          </a:endParaRPr>
        </a:p>
        <a:p>
          <a:r>
            <a:rPr lang="en-US" altLang="zh-TW" sz="2000" dirty="0" smtClean="0">
              <a:solidFill>
                <a:schemeClr val="tx1"/>
              </a:solidFill>
            </a:rPr>
            <a:t>3 Fundamental Courses</a:t>
          </a:r>
        </a:p>
        <a:p>
          <a:r>
            <a:rPr lang="en-US" altLang="zh-TW" sz="2000" dirty="0" smtClean="0">
              <a:solidFill>
                <a:schemeClr val="tx1"/>
              </a:solidFill>
            </a:rPr>
            <a:t>6 Elective Courses</a:t>
          </a:r>
        </a:p>
        <a:p>
          <a:r>
            <a:rPr lang="en-US" altLang="zh-TW" sz="2000" dirty="0" smtClean="0">
              <a:solidFill>
                <a:schemeClr val="tx1"/>
              </a:solidFill>
            </a:rPr>
            <a:t>A </a:t>
          </a:r>
          <a:r>
            <a:rPr lang="en-US" altLang="zh-TW" sz="2000" dirty="0" err="1" smtClean="0">
              <a:solidFill>
                <a:schemeClr val="tx1"/>
              </a:solidFill>
            </a:rPr>
            <a:t>ProACT</a:t>
          </a:r>
          <a:r>
            <a:rPr lang="en-US" altLang="zh-TW" sz="2000" dirty="0" smtClean="0">
              <a:solidFill>
                <a:schemeClr val="tx1"/>
              </a:solidFill>
            </a:rPr>
            <a:t> Group Project</a:t>
          </a:r>
        </a:p>
        <a:p>
          <a:endParaRPr lang="en-US" altLang="zh-TW" sz="2000" dirty="0" smtClean="0">
            <a:solidFill>
              <a:schemeClr val="tx1"/>
            </a:solidFill>
          </a:endParaRPr>
        </a:p>
        <a:p>
          <a:endParaRPr lang="zh-TW" altLang="en-US" sz="2400" dirty="0"/>
        </a:p>
      </dgm:t>
    </dgm:pt>
    <dgm:pt modelId="{C5CA159E-72D2-4A37-B2F1-94994E0730D5}" type="parTrans" cxnId="{E3120816-15A3-4265-9B79-50DA7901D5C0}">
      <dgm:prSet/>
      <dgm:spPr/>
      <dgm:t>
        <a:bodyPr/>
        <a:lstStyle/>
        <a:p>
          <a:endParaRPr lang="zh-TW" altLang="en-US"/>
        </a:p>
      </dgm:t>
    </dgm:pt>
    <dgm:pt modelId="{C6804E35-25DF-459B-8283-56F5CA4D7938}" type="sibTrans" cxnId="{E3120816-15A3-4265-9B79-50DA7901D5C0}">
      <dgm:prSet/>
      <dgm:spPr/>
      <dgm:t>
        <a:bodyPr/>
        <a:lstStyle/>
        <a:p>
          <a:endParaRPr lang="zh-TW" altLang="en-US"/>
        </a:p>
      </dgm:t>
    </dgm:pt>
    <dgm:pt modelId="{53B2E9A7-4086-4FAD-BD4B-4F54F89251F3}" type="pres">
      <dgm:prSet presAssocID="{6B54BB29-1A41-4732-8D5E-163E5490304B}" presName="Name0" presStyleCnt="0">
        <dgm:presLayoutVars>
          <dgm:dir/>
          <dgm:resizeHandles val="exact"/>
        </dgm:presLayoutVars>
      </dgm:prSet>
      <dgm:spPr/>
    </dgm:pt>
    <dgm:pt modelId="{9B05F24F-BF8C-4CED-A0A8-F5569C6545E9}" type="pres">
      <dgm:prSet presAssocID="{444FCD8D-0B6D-45A8-800E-A5B6145BEE9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F3037C-0C24-4022-A48C-08ED1A667EC5}" type="pres">
      <dgm:prSet presAssocID="{81998C39-836C-4558-BCCB-451DAFFDDA75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D31FD24F-AC51-42FC-B5FE-9C634812D647}" type="pres">
      <dgm:prSet presAssocID="{81998C39-836C-4558-BCCB-451DAFFDDA75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74AF3298-1F32-4651-80C8-264C5B503E42}" type="pres">
      <dgm:prSet presAssocID="{805AD570-1A2F-462E-9725-1E0713F10DC1}" presName="node" presStyleLbl="node1" presStyleIdx="1" presStyleCnt="2" custLinFactNeighborX="11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3B0F8DD-8791-41A0-B344-EF6439237647}" type="presOf" srcId="{81998C39-836C-4558-BCCB-451DAFFDDA75}" destId="{D31FD24F-AC51-42FC-B5FE-9C634812D647}" srcOrd="1" destOrd="0" presId="urn:microsoft.com/office/officeart/2005/8/layout/process1"/>
    <dgm:cxn modelId="{DDF58D8D-EB40-49B0-83FC-ADC27C4DC219}" type="presOf" srcId="{81998C39-836C-4558-BCCB-451DAFFDDA75}" destId="{B4F3037C-0C24-4022-A48C-08ED1A667EC5}" srcOrd="0" destOrd="0" presId="urn:microsoft.com/office/officeart/2005/8/layout/process1"/>
    <dgm:cxn modelId="{3BB09DAF-91E0-4959-8708-8CED20BD330B}" srcId="{6B54BB29-1A41-4732-8D5E-163E5490304B}" destId="{444FCD8D-0B6D-45A8-800E-A5B6145BEE9D}" srcOrd="0" destOrd="0" parTransId="{97E3E7D2-4141-4D6F-94A1-122C7D89A6FE}" sibTransId="{81998C39-836C-4558-BCCB-451DAFFDDA75}"/>
    <dgm:cxn modelId="{E3120816-15A3-4265-9B79-50DA7901D5C0}" srcId="{6B54BB29-1A41-4732-8D5E-163E5490304B}" destId="{805AD570-1A2F-462E-9725-1E0713F10DC1}" srcOrd="1" destOrd="0" parTransId="{C5CA159E-72D2-4A37-B2F1-94994E0730D5}" sibTransId="{C6804E35-25DF-459B-8283-56F5CA4D7938}"/>
    <dgm:cxn modelId="{67D1462A-B4AC-43B6-9F15-0896A493474B}" type="presOf" srcId="{6B54BB29-1A41-4732-8D5E-163E5490304B}" destId="{53B2E9A7-4086-4FAD-BD4B-4F54F89251F3}" srcOrd="0" destOrd="0" presId="urn:microsoft.com/office/officeart/2005/8/layout/process1"/>
    <dgm:cxn modelId="{88A5B4FA-6D50-4358-B6D9-50F43372C6D7}" type="presOf" srcId="{444FCD8D-0B6D-45A8-800E-A5B6145BEE9D}" destId="{9B05F24F-BF8C-4CED-A0A8-F5569C6545E9}" srcOrd="0" destOrd="0" presId="urn:microsoft.com/office/officeart/2005/8/layout/process1"/>
    <dgm:cxn modelId="{30B0DB4F-534B-41B0-ABF3-1F77ABE9C4CC}" type="presOf" srcId="{805AD570-1A2F-462E-9725-1E0713F10DC1}" destId="{74AF3298-1F32-4651-80C8-264C5B503E42}" srcOrd="0" destOrd="0" presId="urn:microsoft.com/office/officeart/2005/8/layout/process1"/>
    <dgm:cxn modelId="{8D6ADCD9-29EF-40B1-A12F-8FCA84AC6225}" type="presParOf" srcId="{53B2E9A7-4086-4FAD-BD4B-4F54F89251F3}" destId="{9B05F24F-BF8C-4CED-A0A8-F5569C6545E9}" srcOrd="0" destOrd="0" presId="urn:microsoft.com/office/officeart/2005/8/layout/process1"/>
    <dgm:cxn modelId="{983724AA-9B40-443D-9A8C-5E6545DA5698}" type="presParOf" srcId="{53B2E9A7-4086-4FAD-BD4B-4F54F89251F3}" destId="{B4F3037C-0C24-4022-A48C-08ED1A667EC5}" srcOrd="1" destOrd="0" presId="urn:microsoft.com/office/officeart/2005/8/layout/process1"/>
    <dgm:cxn modelId="{77CCF5FB-03E6-4E9E-9F6E-F690CF09FE8F}" type="presParOf" srcId="{B4F3037C-0C24-4022-A48C-08ED1A667EC5}" destId="{D31FD24F-AC51-42FC-B5FE-9C634812D647}" srcOrd="0" destOrd="0" presId="urn:microsoft.com/office/officeart/2005/8/layout/process1"/>
    <dgm:cxn modelId="{BFA8622C-4467-4A04-90B6-B7C4B7986FBB}" type="presParOf" srcId="{53B2E9A7-4086-4FAD-BD4B-4F54F89251F3}" destId="{74AF3298-1F32-4651-80C8-264C5B503E4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5F24F-BF8C-4CED-A0A8-F5569C6545E9}">
      <dsp:nvSpPr>
        <dsp:cNvPr id="0" name=""/>
        <dsp:cNvSpPr/>
      </dsp:nvSpPr>
      <dsp:spPr>
        <a:xfrm>
          <a:off x="1322" y="3559"/>
          <a:ext cx="2819983" cy="2742874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tx1"/>
              </a:solidFill>
            </a:rPr>
            <a:t>First Year at NSYSU</a:t>
          </a:r>
          <a:r>
            <a:rPr lang="en-US" altLang="zh-TW" sz="2400" kern="1200" dirty="0" smtClean="0">
              <a:solidFill>
                <a:schemeClr val="tx1"/>
              </a:solidFill>
            </a:rPr>
            <a:t/>
          </a:r>
          <a:br>
            <a:rPr lang="en-US" altLang="zh-TW" sz="2400" kern="1200" dirty="0" smtClean="0">
              <a:solidFill>
                <a:schemeClr val="tx1"/>
              </a:solidFill>
            </a:rPr>
          </a:br>
          <a:r>
            <a:rPr lang="en-US" altLang="zh-TW" sz="1800" kern="1200" dirty="0" smtClean="0">
              <a:solidFill>
                <a:schemeClr val="tx1"/>
              </a:solidFill>
            </a:rPr>
            <a:t>2 Mandatory Courses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solidFill>
                <a:schemeClr val="tx1"/>
              </a:solidFill>
            </a:rPr>
            <a:t>3 Fundamental Courses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solidFill>
                <a:schemeClr val="tx1"/>
              </a:solidFill>
            </a:rPr>
            <a:t>5 Core Courses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solidFill>
                <a:schemeClr val="tx1"/>
              </a:solidFill>
            </a:rPr>
            <a:t>1 Elective course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solidFill>
                <a:schemeClr val="tx1"/>
              </a:solidFill>
            </a:rPr>
            <a:t>1Thesis Course</a:t>
          </a:r>
          <a:endParaRPr lang="zh-TW" altLang="en-US" sz="1800" kern="1200" dirty="0">
            <a:solidFill>
              <a:schemeClr val="tx1"/>
            </a:solidFill>
          </a:endParaRPr>
        </a:p>
      </dsp:txBody>
      <dsp:txXfrm>
        <a:off x="81658" y="83895"/>
        <a:ext cx="2659311" cy="2582202"/>
      </dsp:txXfrm>
    </dsp:sp>
    <dsp:sp modelId="{B4F3037C-0C24-4022-A48C-08ED1A667EC5}">
      <dsp:nvSpPr>
        <dsp:cNvPr id="0" name=""/>
        <dsp:cNvSpPr/>
      </dsp:nvSpPr>
      <dsp:spPr>
        <a:xfrm>
          <a:off x="3103633" y="1025318"/>
          <a:ext cx="598535" cy="69935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3103633" y="1165189"/>
        <a:ext cx="418975" cy="419613"/>
      </dsp:txXfrm>
    </dsp:sp>
    <dsp:sp modelId="{74AF3298-1F32-4651-80C8-264C5B503E42}">
      <dsp:nvSpPr>
        <dsp:cNvPr id="0" name=""/>
        <dsp:cNvSpPr/>
      </dsp:nvSpPr>
      <dsp:spPr>
        <a:xfrm>
          <a:off x="3950618" y="3559"/>
          <a:ext cx="2819983" cy="2742874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tx1"/>
              </a:solidFill>
            </a:rPr>
            <a:t>Second Year at KBS</a:t>
          </a:r>
          <a:endParaRPr lang="en-US" altLang="zh-TW" sz="20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solidFill>
                <a:schemeClr val="tx1"/>
              </a:solidFill>
            </a:rPr>
            <a:t>3 Fundamental Courses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solidFill>
                <a:schemeClr val="tx1"/>
              </a:solidFill>
            </a:rPr>
            <a:t>6 Elective Courses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solidFill>
                <a:schemeClr val="tx1"/>
              </a:solidFill>
            </a:rPr>
            <a:t>A </a:t>
          </a:r>
          <a:r>
            <a:rPr lang="en-US" altLang="zh-TW" sz="2000" kern="1200" dirty="0" err="1" smtClean="0">
              <a:solidFill>
                <a:schemeClr val="tx1"/>
              </a:solidFill>
            </a:rPr>
            <a:t>ProACT</a:t>
          </a:r>
          <a:r>
            <a:rPr lang="en-US" altLang="zh-TW" sz="2000" kern="1200" dirty="0" smtClean="0">
              <a:solidFill>
                <a:schemeClr val="tx1"/>
              </a:solidFill>
            </a:rPr>
            <a:t> Group Project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0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/>
        </a:p>
      </dsp:txBody>
      <dsp:txXfrm>
        <a:off x="4030954" y="83895"/>
        <a:ext cx="2659311" cy="2582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5F45D-2210-42C5-BE7A-A7AFC8F1E1EB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79F01-FCD2-4412-90CB-0FB87F7083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2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kumimoji="0" lang="zh-TW" altLang="en-US" smtClean="0"/>
          </a:p>
        </p:txBody>
      </p:sp>
      <p:sp>
        <p:nvSpPr>
          <p:cNvPr id="174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fld id="{C654AA6E-B78E-4493-8183-7E3A807904CD}" type="slidenum">
              <a:rPr kumimoji="0" lang="zh-TW" altLang="en-US" smtClean="0"/>
              <a:pPr/>
              <a:t>5</a:t>
            </a:fld>
            <a:endParaRPr kumimoji="0"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09925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81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57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50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56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8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490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05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5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04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72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B29A-35E4-4171-B012-EFA7FC017CF6}" type="datetimeFigureOut">
              <a:rPr lang="zh-TW" altLang="en-US" smtClean="0"/>
              <a:t>2019/8/26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DF558-4801-46BE-9508-2637B83D8E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7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6747" y="915329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sz="5400" b="1" dirty="0" smtClean="0"/>
              <a:t>KEDGE Double Degree Program</a:t>
            </a:r>
            <a:endParaRPr lang="zh-TW" altLang="en-US" sz="5400" b="1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662" y="3302929"/>
            <a:ext cx="6536169" cy="314239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053" y="211257"/>
            <a:ext cx="1643154" cy="8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8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422713"/>
              </p:ext>
            </p:extLst>
          </p:nvPr>
        </p:nvGraphicFramePr>
        <p:xfrm>
          <a:off x="2589527" y="1444835"/>
          <a:ext cx="6770604" cy="2749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19" name="內容版面配置區 2"/>
          <p:cNvSpPr txBox="1">
            <a:spLocks/>
          </p:cNvSpPr>
          <p:nvPr/>
        </p:nvSpPr>
        <p:spPr bwMode="auto">
          <a:xfrm>
            <a:off x="2006136" y="4238051"/>
            <a:ext cx="8559340" cy="219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GB" altLang="zh-TW" sz="2000" dirty="0"/>
              <a:t>Requirement: Must be </a:t>
            </a:r>
            <a:r>
              <a:rPr lang="en-GB" altLang="zh-TW" sz="2000" dirty="0">
                <a:solidFill>
                  <a:srgbClr val="C00000"/>
                </a:solidFill>
              </a:rPr>
              <a:t>IBMBA </a:t>
            </a:r>
            <a:r>
              <a:rPr lang="en-GB" altLang="zh-TW" sz="2000" dirty="0"/>
              <a:t>students; </a:t>
            </a:r>
            <a:r>
              <a:rPr lang="en-GB" altLang="zh-TW" sz="2000" dirty="0" smtClean="0"/>
              <a:t>According to KEDG</a:t>
            </a:r>
            <a:r>
              <a:rPr lang="en-US" altLang="zh-TW" sz="2000" dirty="0" smtClean="0"/>
              <a:t>E Business School, students m</a:t>
            </a:r>
            <a:r>
              <a:rPr lang="en-GB" altLang="zh-TW" sz="2000" dirty="0" err="1" smtClean="0"/>
              <a:t>ust</a:t>
            </a:r>
            <a:r>
              <a:rPr lang="en-GB" altLang="zh-TW" sz="2000" dirty="0" smtClean="0"/>
              <a:t> be less than 28 years old on the first day they enter the KBS.</a:t>
            </a:r>
            <a:endParaRPr lang="en-GB" altLang="zh-TW" sz="2000" dirty="0"/>
          </a:p>
          <a:p>
            <a:pPr eaLnBrk="1" hangingPunct="1"/>
            <a:r>
              <a:rPr lang="en-GB" altLang="zh-TW" sz="2000" dirty="0"/>
              <a:t>Quota: 5/ per year    </a:t>
            </a:r>
          </a:p>
          <a:p>
            <a:pPr eaLnBrk="1" hangingPunct="1"/>
            <a:r>
              <a:rPr lang="en-GB" altLang="zh-TW" sz="2000" dirty="0"/>
              <a:t>Language Requirement: TOEFL </a:t>
            </a:r>
            <a:r>
              <a:rPr lang="en-GB" altLang="zh-TW" sz="2000" dirty="0" err="1"/>
              <a:t>iBT</a:t>
            </a:r>
            <a:r>
              <a:rPr lang="en-GB" altLang="zh-TW" sz="2000" dirty="0"/>
              <a:t> 79/ IELTS 6</a:t>
            </a:r>
          </a:p>
          <a:p>
            <a:pPr eaLnBrk="1" hangingPunct="1"/>
            <a:r>
              <a:rPr lang="en-GB" altLang="zh-TW" sz="2000" dirty="0"/>
              <a:t>Application Period: November 1</a:t>
            </a:r>
            <a:r>
              <a:rPr lang="en-GB" altLang="zh-TW" sz="2000" baseline="30000" dirty="0"/>
              <a:t>st</a:t>
            </a:r>
            <a:r>
              <a:rPr lang="en-GB" altLang="zh-TW" sz="2000" dirty="0"/>
              <a:t>, 2017-December 1</a:t>
            </a:r>
            <a:r>
              <a:rPr lang="en-GB" altLang="zh-TW" sz="2000" baseline="30000" dirty="0"/>
              <a:t>st</a:t>
            </a:r>
            <a:r>
              <a:rPr lang="en-GB" altLang="zh-TW" sz="2000" dirty="0"/>
              <a:t>, </a:t>
            </a:r>
            <a:r>
              <a:rPr lang="en-GB" altLang="zh-TW" sz="2000" dirty="0" smtClean="0"/>
              <a:t>2017</a:t>
            </a:r>
          </a:p>
          <a:p>
            <a:pPr marL="0" indent="0">
              <a:buNone/>
            </a:pPr>
            <a:r>
              <a:rPr lang="en-GB" altLang="zh-TW" sz="2000" dirty="0" smtClean="0"/>
              <a:t>*   You can also refer to the handbook to know more about the course   </a:t>
            </a:r>
          </a:p>
          <a:p>
            <a:pPr marL="0" indent="0">
              <a:buNone/>
            </a:pPr>
            <a:r>
              <a:rPr lang="en-GB" altLang="zh-TW" sz="2000" dirty="0" smtClean="0"/>
              <a:t>      selection</a:t>
            </a:r>
            <a:endParaRPr lang="en-GB" altLang="zh-TW" sz="2800" dirty="0" smtClean="0"/>
          </a:p>
          <a:p>
            <a:pPr eaLnBrk="1" hangingPunct="1"/>
            <a:endParaRPr lang="en-GB" altLang="zh-TW" sz="2800" dirty="0"/>
          </a:p>
          <a:p>
            <a:pPr marL="0" indent="0" eaLnBrk="1" hangingPunct="1">
              <a:buNone/>
            </a:pPr>
            <a:endParaRPr lang="en-GB" altLang="zh-TW" sz="2800" dirty="0"/>
          </a:p>
          <a:p>
            <a:pPr eaLnBrk="1" hangingPunct="1"/>
            <a:endParaRPr lang="zh-TW" altLang="en-US" sz="2800" dirty="0"/>
          </a:p>
        </p:txBody>
      </p:sp>
      <p:sp>
        <p:nvSpPr>
          <p:cNvPr id="9220" name="標題 1"/>
          <p:cNvSpPr>
            <a:spLocks noGrp="1"/>
          </p:cNvSpPr>
          <p:nvPr>
            <p:ph type="title"/>
          </p:nvPr>
        </p:nvSpPr>
        <p:spPr>
          <a:xfrm>
            <a:off x="1620268" y="301835"/>
            <a:ext cx="9072113" cy="1143000"/>
          </a:xfrm>
        </p:spPr>
        <p:txBody>
          <a:bodyPr/>
          <a:lstStyle/>
          <a:p>
            <a:pPr algn="l"/>
            <a:r>
              <a:rPr lang="en-CA" altLang="zh-TW" dirty="0" smtClean="0"/>
              <a:t>KEDGE Double Degree Program</a:t>
            </a:r>
            <a:endParaRPr lang="zh-TW" altLang="en-US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053" y="211257"/>
            <a:ext cx="1643154" cy="8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5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altLang="zh-TW" dirty="0" smtClean="0"/>
              <a:t>KEDGE Double Degree</a:t>
            </a:r>
            <a:endParaRPr lang="zh-TW" altLang="en-US" dirty="0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>
          <a:xfrm>
            <a:off x="5009879" y="2071665"/>
            <a:ext cx="6126192" cy="435133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Complete two semesters in France;       </a:t>
            </a:r>
            <a:r>
              <a:rPr lang="en-US" altLang="zh-TW" dirty="0" smtClean="0">
                <a:solidFill>
                  <a:srgbClr val="C00000"/>
                </a:solidFill>
              </a:rPr>
              <a:t>3</a:t>
            </a:r>
            <a:r>
              <a:rPr lang="en-US" altLang="zh-TW" dirty="0" smtClean="0"/>
              <a:t> Fundamental Courses to be taken (15ECTS) and </a:t>
            </a:r>
            <a:r>
              <a:rPr lang="en-US" altLang="zh-TW" dirty="0" smtClean="0">
                <a:solidFill>
                  <a:srgbClr val="C00000"/>
                </a:solidFill>
              </a:rPr>
              <a:t>6</a:t>
            </a:r>
            <a:r>
              <a:rPr lang="en-US" altLang="zh-TW" dirty="0" smtClean="0"/>
              <a:t> in-class elective management (30 ECTS) classes at KEDGE BS to be chosen by the students</a:t>
            </a:r>
          </a:p>
          <a:p>
            <a:r>
              <a:rPr lang="en-US" altLang="zh-TW" dirty="0" smtClean="0"/>
              <a:t>Master’s thesis in English</a:t>
            </a:r>
          </a:p>
          <a:p>
            <a:r>
              <a:rPr lang="en-US" altLang="zh-TW" dirty="0" smtClean="0"/>
              <a:t>6 months </a:t>
            </a:r>
            <a:r>
              <a:rPr lang="en-US" altLang="zh-TW" b="1" dirty="0"/>
              <a:t>I</a:t>
            </a:r>
            <a:r>
              <a:rPr kumimoji="0" lang="en-US" altLang="zh-TW" b="1" dirty="0" smtClean="0"/>
              <a:t>nternship</a:t>
            </a:r>
            <a:endParaRPr kumimoji="0" lang="en-US" altLang="zh-TW" dirty="0" smtClean="0"/>
          </a:p>
          <a:p>
            <a:endParaRPr kumimoji="0" lang="en-US" altLang="zh-TW" dirty="0" smtClean="0"/>
          </a:p>
          <a:p>
            <a:endParaRPr kumimoji="0"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494" y="230188"/>
            <a:ext cx="1643154" cy="82157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54" y="3015054"/>
            <a:ext cx="4203940" cy="246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Suggestions toward Course Selection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12" y="1394822"/>
            <a:ext cx="5920740" cy="416052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427" y="1394822"/>
            <a:ext cx="5859780" cy="254508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053" y="211257"/>
            <a:ext cx="1643154" cy="82157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161" y="4843739"/>
            <a:ext cx="2706141" cy="180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1554"/>
            <a:ext cx="7467600" cy="1065212"/>
          </a:xfrm>
        </p:spPr>
        <p:txBody>
          <a:bodyPr/>
          <a:lstStyle/>
          <a:p>
            <a:pPr>
              <a:defRPr/>
            </a:pPr>
            <a:r>
              <a:rPr kumimoji="0" lang="en-US" altLang="zh-TW" dirty="0">
                <a:ea typeface="微軟正黑體" charset="0"/>
                <a:cs typeface="微軟正黑體" charset="0"/>
              </a:rPr>
              <a:t>Fee Schedule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066"/>
            <a:ext cx="10108721" cy="4351338"/>
          </a:xfrm>
        </p:spPr>
        <p:txBody>
          <a:bodyPr/>
          <a:lstStyle/>
          <a:p>
            <a:r>
              <a:rPr lang="en-US" altLang="zh-TW" sz="2400" dirty="0">
                <a:ea typeface="微軟正黑體" panose="020B0604030504040204" pitchFamily="34" charset="-120"/>
              </a:rPr>
              <a:t>Tuition: 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Registration </a:t>
            </a:r>
            <a:r>
              <a:rPr lang="en-US" altLang="zh-TW" sz="2400" dirty="0">
                <a:ea typeface="微軟正黑體" panose="020B0604030504040204" pitchFamily="34" charset="-120"/>
              </a:rPr>
              <a:t>fee to NSYSU for 2 semesters;  </a:t>
            </a:r>
          </a:p>
          <a:p>
            <a:pPr marL="0" indent="0">
              <a:buNone/>
            </a:pPr>
            <a:r>
              <a:rPr lang="en-US" altLang="zh-TW" sz="2400" dirty="0" smtClean="0">
                <a:ea typeface="微軟正黑體" panose="020B0604030504040204" pitchFamily="34" charset="-120"/>
              </a:rPr>
              <a:t>   </a:t>
            </a:r>
            <a:r>
              <a:rPr lang="en-US" altLang="zh-TW" sz="2400" b="1" dirty="0" smtClean="0">
                <a:ea typeface="微軟正黑體" panose="020B0604030504040204" pitchFamily="34" charset="-120"/>
              </a:rPr>
              <a:t>No </a:t>
            </a:r>
            <a:r>
              <a:rPr lang="en-US" altLang="zh-TW" sz="2400" b="1" dirty="0">
                <a:ea typeface="微軟正黑體" panose="020B0604030504040204" pitchFamily="34" charset="-120"/>
              </a:rPr>
              <a:t>tuition fees for </a:t>
            </a:r>
            <a:r>
              <a:rPr lang="en-US" altLang="zh-TW" sz="2400" b="1" dirty="0" smtClean="0">
                <a:ea typeface="微軟正黑體" panose="020B0604030504040204" pitchFamily="34" charset="-120"/>
              </a:rPr>
              <a:t>KEDGE Business School</a:t>
            </a:r>
            <a:endParaRPr lang="en-US" altLang="zh-TW" sz="2400" b="1" dirty="0"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ea typeface="微軟正黑體" panose="020B0604030504040204" pitchFamily="34" charset="-120"/>
              </a:rPr>
              <a:t>Credit 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Fee</a:t>
            </a:r>
            <a:r>
              <a:rPr lang="en-US" altLang="zh-TW" sz="2400" dirty="0">
                <a:ea typeface="微軟正黑體" panose="020B0604030504040204" pitchFamily="34" charset="-120"/>
              </a:rPr>
              <a:t>: 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Number of Credits shown on the transcript X 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Credit </a:t>
            </a:r>
            <a:r>
              <a:rPr lang="en-US" altLang="zh-TW" sz="2400" dirty="0">
                <a:ea typeface="微軟正黑體" panose="020B0604030504040204" pitchFamily="34" charset="-120"/>
              </a:rPr>
              <a:t>F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ee </a:t>
            </a:r>
            <a:r>
              <a:rPr lang="en-US" altLang="zh-TW" sz="2400" dirty="0">
                <a:ea typeface="微軟正黑體" panose="020B0604030504040204" pitchFamily="34" charset="-120"/>
              </a:rPr>
              <a:t>of </a:t>
            </a:r>
            <a:r>
              <a:rPr lang="en-US" altLang="zh-TW" sz="2400" dirty="0" smtClean="0">
                <a:ea typeface="微軟正黑體" panose="020B0604030504040204" pitchFamily="34" charset="-120"/>
              </a:rPr>
              <a:t>IBMBA </a:t>
            </a:r>
            <a:endParaRPr lang="en-US" altLang="zh-TW" sz="2400" dirty="0" smtClean="0"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cs typeface="Arial" panose="020B0604020202020204" pitchFamily="34" charset="0"/>
              </a:rPr>
              <a:t>Participating </a:t>
            </a:r>
            <a:r>
              <a:rPr lang="en-US" altLang="zh-TW" sz="2400" dirty="0">
                <a:cs typeface="Arial" panose="020B0604020202020204" pitchFamily="34" charset="0"/>
              </a:rPr>
              <a:t>students should take care of their own travel and living </a:t>
            </a:r>
            <a:r>
              <a:rPr lang="en-US" altLang="zh-TW" sz="2400" dirty="0" smtClean="0">
                <a:cs typeface="Arial" panose="020B0604020202020204" pitchFamily="34" charset="0"/>
              </a:rPr>
              <a:t>expenses. 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lvl="1">
              <a:buFont typeface="Wingdings 2" panose="05020102010507070707" pitchFamily="18" charset="2"/>
              <a:buNone/>
            </a:pPr>
            <a:endParaRPr kumimoji="0" lang="en-US" altLang="zh-TW" dirty="0" smtClean="0">
              <a:latin typeface="Tw Cen MT" panose="020B0602020104020603" pitchFamily="34" charset="0"/>
              <a:ea typeface="微軟正黑體" panose="020B0604030504040204" pitchFamily="34" charset="-120"/>
            </a:endParaRPr>
          </a:p>
          <a:p>
            <a:pPr lvl="1">
              <a:buFont typeface="Wingdings 2" panose="05020102010507070707" pitchFamily="18" charset="2"/>
              <a:buNone/>
            </a:pPr>
            <a:endParaRPr kumimoji="0" lang="en-US" altLang="zh-TW" dirty="0" smtClean="0">
              <a:latin typeface="Tw Cen MT" panose="020B0602020104020603" pitchFamily="34" charset="0"/>
              <a:ea typeface="微軟正黑體" panose="020B0604030504040204" pitchFamily="34" charset="-120"/>
            </a:endParaRPr>
          </a:p>
        </p:txBody>
      </p:sp>
      <p:sp>
        <p:nvSpPr>
          <p:cNvPr id="16388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fld id="{AA7D394C-206C-4C5B-AC42-B192FD7A5100}" type="slidenum">
              <a:rPr kumimoji="0" lang="en-US" altLang="zh-TW" sz="1200">
                <a:solidFill>
                  <a:srgbClr val="FFFFFF"/>
                </a:solidFill>
                <a:latin typeface="Tw Cen MT" panose="020B0602020104020603" pitchFamily="34" charset="0"/>
                <a:ea typeface="微軟正黑體" panose="020B0604030504040204" pitchFamily="34" charset="-120"/>
              </a:rPr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200">
              <a:solidFill>
                <a:srgbClr val="FFFFFF"/>
              </a:solidFill>
              <a:latin typeface="Tw Cen MT" panose="020B0602020104020603" pitchFamily="34" charset="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053" y="211257"/>
            <a:ext cx="1643154" cy="82157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19" y="3942251"/>
            <a:ext cx="4648200" cy="223471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34" y="3927735"/>
            <a:ext cx="4708585" cy="226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82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197</Words>
  <Application>Microsoft Office PowerPoint</Application>
  <PresentationFormat>寬螢幕</PresentationFormat>
  <Paragraphs>34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Calibri Light</vt:lpstr>
      <vt:lpstr>Tw Cen MT</vt:lpstr>
      <vt:lpstr>Wingdings 2</vt:lpstr>
      <vt:lpstr>Office 佈景主題</vt:lpstr>
      <vt:lpstr>KEDGE Double Degree Program</vt:lpstr>
      <vt:lpstr>KEDGE Double Degree Program</vt:lpstr>
      <vt:lpstr>KEDGE Double Degree</vt:lpstr>
      <vt:lpstr>Suggestions toward Course Selection</vt:lpstr>
      <vt:lpstr>Fee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KEDGE Double Degree Program</dc:title>
  <dc:creator>cccm</dc:creator>
  <cp:lastModifiedBy>李翊妘 Yiyun Lee</cp:lastModifiedBy>
  <cp:revision>15</cp:revision>
  <dcterms:created xsi:type="dcterms:W3CDTF">2017-09-14T08:38:01Z</dcterms:created>
  <dcterms:modified xsi:type="dcterms:W3CDTF">2019-08-26T07:53:47Z</dcterms:modified>
</cp:coreProperties>
</file>